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9" r:id="rId3"/>
    <p:sldId id="258" r:id="rId4"/>
    <p:sldId id="257"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450"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F33074-CCCD-4C2E-86EA-6C3130A37AF7}" type="datetimeFigureOut">
              <a:rPr lang="en-US" smtClean="0"/>
              <a:pPr/>
              <a:t>6/7/2012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2913B9-164D-4017-97AE-A39C75BF582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C2913B9-164D-4017-97AE-A39C75BF582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5791564-5533-40B9-8B59-A0879E43A8A5}" type="datetimeFigureOut">
              <a:rPr lang="en-US" smtClean="0"/>
              <a:pPr/>
              <a:t>6/7/2012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96A42E3-2C51-4319-B8EE-F1019D5834F2}"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791564-5533-40B9-8B59-A0879E43A8A5}"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6A42E3-2C51-4319-B8EE-F1019D5834F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C5791564-5533-40B9-8B59-A0879E43A8A5}" type="datetimeFigureOut">
              <a:rPr lang="en-US" smtClean="0"/>
              <a:pPr/>
              <a:t>6/7/2012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96A42E3-2C51-4319-B8EE-F1019D5834F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5791564-5533-40B9-8B59-A0879E43A8A5}" type="datetimeFigureOut">
              <a:rPr lang="en-US" smtClean="0"/>
              <a:pPr/>
              <a:t>6/7/2012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96A42E3-2C51-4319-B8EE-F1019D5834F2}"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C5791564-5533-40B9-8B59-A0879E43A8A5}" type="datetimeFigureOut">
              <a:rPr lang="en-US" smtClean="0"/>
              <a:pPr/>
              <a:t>6/7/2012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96A42E3-2C51-4319-B8EE-F1019D5834F2}"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C5791564-5533-40B9-8B59-A0879E43A8A5}" type="datetimeFigureOut">
              <a:rPr lang="en-US" smtClean="0"/>
              <a:pPr/>
              <a:t>6/7/2012</a:t>
            </a:fld>
            <a:endParaRPr lang="en-US"/>
          </a:p>
        </p:txBody>
      </p:sp>
      <p:sp>
        <p:nvSpPr>
          <p:cNvPr id="10" name="Slide Number Placeholder 9"/>
          <p:cNvSpPr>
            <a:spLocks noGrp="1"/>
          </p:cNvSpPr>
          <p:nvPr>
            <p:ph type="sldNum" sz="quarter" idx="16"/>
          </p:nvPr>
        </p:nvSpPr>
        <p:spPr/>
        <p:txBody>
          <a:bodyPr rtlCol="0"/>
          <a:lstStyle/>
          <a:p>
            <a:fld id="{296A42E3-2C51-4319-B8EE-F1019D5834F2}"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C5791564-5533-40B9-8B59-A0879E43A8A5}" type="datetimeFigureOut">
              <a:rPr lang="en-US" smtClean="0"/>
              <a:pPr/>
              <a:t>6/7/2012</a:t>
            </a:fld>
            <a:endParaRPr lang="en-US"/>
          </a:p>
        </p:txBody>
      </p:sp>
      <p:sp>
        <p:nvSpPr>
          <p:cNvPr id="12" name="Slide Number Placeholder 11"/>
          <p:cNvSpPr>
            <a:spLocks noGrp="1"/>
          </p:cNvSpPr>
          <p:nvPr>
            <p:ph type="sldNum" sz="quarter" idx="16"/>
          </p:nvPr>
        </p:nvSpPr>
        <p:spPr/>
        <p:txBody>
          <a:bodyPr rtlCol="0"/>
          <a:lstStyle/>
          <a:p>
            <a:fld id="{296A42E3-2C51-4319-B8EE-F1019D5834F2}"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5791564-5533-40B9-8B59-A0879E43A8A5}" type="datetimeFigureOut">
              <a:rPr lang="en-US" smtClean="0"/>
              <a:pPr/>
              <a:t>6/7/2012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96A42E3-2C51-4319-B8EE-F1019D5834F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791564-5533-40B9-8B59-A0879E43A8A5}" type="datetimeFigureOut">
              <a:rPr lang="en-US" smtClean="0"/>
              <a:pPr/>
              <a:t>6/7/2012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96A42E3-2C51-4319-B8EE-F1019D5834F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C5791564-5533-40B9-8B59-A0879E43A8A5}" type="datetimeFigureOut">
              <a:rPr lang="en-US" smtClean="0"/>
              <a:pPr/>
              <a:t>6/7/2012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96A42E3-2C51-4319-B8EE-F1019D5834F2}"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5791564-5533-40B9-8B59-A0879E43A8A5}" type="datetimeFigureOut">
              <a:rPr lang="en-US" smtClean="0"/>
              <a:pPr/>
              <a:t>6/7/2012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96A42E3-2C51-4319-B8EE-F1019D5834F2}"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5791564-5533-40B9-8B59-A0879E43A8A5}" type="datetimeFigureOut">
              <a:rPr lang="en-US" smtClean="0"/>
              <a:pPr/>
              <a:t>6/7/2012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96A42E3-2C51-4319-B8EE-F1019D5834F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~Russia~ </a:t>
            </a:r>
            <a:endParaRPr lang="en-US" dirty="0"/>
          </a:p>
        </p:txBody>
      </p:sp>
      <p:sp>
        <p:nvSpPr>
          <p:cNvPr id="3" name="Subtitle 2"/>
          <p:cNvSpPr>
            <a:spLocks noGrp="1"/>
          </p:cNvSpPr>
          <p:nvPr>
            <p:ph type="subTitle" idx="1"/>
          </p:nvPr>
        </p:nvSpPr>
        <p:spPr/>
        <p:txBody>
          <a:bodyPr/>
          <a:lstStyle/>
          <a:p>
            <a:r>
              <a:rPr lang="en-US" dirty="0" smtClean="0"/>
              <a:t>Heidi Eberhardt R5 Pd8</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Russia map.jpg"/>
          <p:cNvPicPr>
            <a:picLocks noGrp="1" noChangeAspect="1"/>
          </p:cNvPicPr>
          <p:nvPr>
            <p:ph sz="quarter" idx="1"/>
          </p:nvPr>
        </p:nvPicPr>
        <p:blipFill>
          <a:blip r:embed="rId3" cstate="print"/>
          <a:stretch>
            <a:fillRect/>
          </a:stretch>
        </p:blipFill>
        <p:spPr>
          <a:xfrm>
            <a:off x="3352800" y="304800"/>
            <a:ext cx="5427663" cy="3050406"/>
          </a:xfrm>
        </p:spPr>
      </p:pic>
      <p:pic>
        <p:nvPicPr>
          <p:cNvPr id="8" name="Picture 7" descr="russian flag.jpg"/>
          <p:cNvPicPr>
            <a:picLocks noChangeAspect="1"/>
          </p:cNvPicPr>
          <p:nvPr/>
        </p:nvPicPr>
        <p:blipFill>
          <a:blip r:embed="rId4" cstate="print"/>
          <a:stretch>
            <a:fillRect/>
          </a:stretch>
        </p:blipFill>
        <p:spPr>
          <a:xfrm>
            <a:off x="381000" y="3048000"/>
            <a:ext cx="3200400" cy="2133600"/>
          </a:xfrm>
          <a:prstGeom prst="rect">
            <a:avLst/>
          </a:prstGeom>
        </p:spPr>
      </p:pic>
      <p:sp>
        <p:nvSpPr>
          <p:cNvPr id="9" name="TextBox 8"/>
          <p:cNvSpPr txBox="1"/>
          <p:nvPr/>
        </p:nvSpPr>
        <p:spPr>
          <a:xfrm>
            <a:off x="4038600" y="3581400"/>
            <a:ext cx="4419600" cy="2308324"/>
          </a:xfrm>
          <a:prstGeom prst="rect">
            <a:avLst/>
          </a:prstGeom>
          <a:noFill/>
        </p:spPr>
        <p:txBody>
          <a:bodyPr wrap="square" rtlCol="0">
            <a:spAutoFit/>
          </a:bodyPr>
          <a:lstStyle/>
          <a:p>
            <a:r>
              <a:rPr lang="en-US" dirty="0" smtClean="0"/>
              <a:t>Russia’s capital: Moscow</a:t>
            </a:r>
          </a:p>
          <a:p>
            <a:endParaRPr lang="en-US" dirty="0" smtClean="0"/>
          </a:p>
          <a:p>
            <a:r>
              <a:rPr lang="en-US" dirty="0" smtClean="0"/>
              <a:t>Location: Northern Asia, bordering the Arctic Ocean, between Europe and the North Pacific Ocean</a:t>
            </a:r>
          </a:p>
          <a:p>
            <a:r>
              <a:rPr lang="en-US" dirty="0"/>
              <a:t> </a:t>
            </a:r>
          </a:p>
          <a:p>
            <a:r>
              <a:rPr lang="en-US" dirty="0" smtClean="0"/>
              <a:t>Area: Approximately 1.8 times the size of the U.S.</a:t>
            </a:r>
            <a:endParaRPr lang="en-US" dirty="0"/>
          </a:p>
        </p:txBody>
      </p:sp>
      <p:sp>
        <p:nvSpPr>
          <p:cNvPr id="10" name="TextBox 9"/>
          <p:cNvSpPr txBox="1"/>
          <p:nvPr/>
        </p:nvSpPr>
        <p:spPr>
          <a:xfrm>
            <a:off x="762000" y="2743200"/>
            <a:ext cx="2057400" cy="369332"/>
          </a:xfrm>
          <a:prstGeom prst="rect">
            <a:avLst/>
          </a:prstGeom>
          <a:noFill/>
        </p:spPr>
        <p:txBody>
          <a:bodyPr wrap="square" rtlCol="0">
            <a:spAutoFit/>
          </a:bodyPr>
          <a:lstStyle/>
          <a:p>
            <a:r>
              <a:rPr lang="en-US" dirty="0" smtClean="0"/>
              <a:t>Russia’s flag</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-Moscow (Russia’s capital)</a:t>
            </a:r>
            <a:endParaRPr lang="en-US" dirty="0"/>
          </a:p>
        </p:txBody>
      </p:sp>
      <p:pic>
        <p:nvPicPr>
          <p:cNvPr id="4" name="Content Placeholder 3" descr="wix moscow russia.jpg"/>
          <p:cNvPicPr>
            <a:picLocks noGrp="1" noChangeAspect="1"/>
          </p:cNvPicPr>
          <p:nvPr>
            <p:ph sz="quarter" idx="1"/>
          </p:nvPr>
        </p:nvPicPr>
        <p:blipFill>
          <a:blip r:embed="rId3" cstate="print"/>
          <a:stretch>
            <a:fillRect/>
          </a:stretch>
        </p:blipFill>
        <p:spPr>
          <a:xfrm>
            <a:off x="1950720" y="1524000"/>
            <a:ext cx="7193280" cy="4495800"/>
          </a:xfrm>
        </p:spPr>
      </p:pic>
      <p:sp>
        <p:nvSpPr>
          <p:cNvPr id="5" name="TextBox 4"/>
          <p:cNvSpPr txBox="1"/>
          <p:nvPr/>
        </p:nvSpPr>
        <p:spPr>
          <a:xfrm>
            <a:off x="152400" y="1676400"/>
            <a:ext cx="1676400" cy="4739759"/>
          </a:xfrm>
          <a:prstGeom prst="rect">
            <a:avLst/>
          </a:prstGeom>
          <a:noFill/>
        </p:spPr>
        <p:txBody>
          <a:bodyPr wrap="square" rtlCol="0">
            <a:spAutoFit/>
          </a:bodyPr>
          <a:lstStyle/>
          <a:p>
            <a:r>
              <a:rPr lang="en-US" dirty="0" smtClean="0"/>
              <a:t>The city Moscow is most political, economic, cultural and scientific center of Russia and on the continent.</a:t>
            </a:r>
          </a:p>
          <a:p>
            <a:endParaRPr lang="en-US" sz="1600" dirty="0" smtClean="0"/>
          </a:p>
          <a:p>
            <a:r>
              <a:rPr lang="en-US" sz="1600" dirty="0" smtClean="0"/>
              <a:t>~</a:t>
            </a:r>
            <a:r>
              <a:rPr lang="en-US" sz="1600" dirty="0" smtClean="0"/>
              <a:t>Population(the 2010 Census results): </a:t>
            </a:r>
            <a:r>
              <a:rPr lang="en-US" sz="1600" dirty="0" smtClean="0"/>
              <a:t>is </a:t>
            </a:r>
            <a:r>
              <a:rPr lang="en-US" sz="1600" dirty="0" smtClean="0"/>
              <a:t>11,514,330.</a:t>
            </a:r>
          </a:p>
          <a:p>
            <a:endParaRPr lang="en-US" sz="1600" dirty="0" smtClean="0"/>
          </a:p>
          <a:p>
            <a:r>
              <a:rPr lang="en-US" sz="1600" dirty="0" smtClean="0"/>
              <a:t>~According to Forbes 2011, Moscow has the largest community of billionaires.</a:t>
            </a:r>
            <a:endParaRPr lang="en-US" sz="1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 Petersburg</a:t>
            </a:r>
            <a:endParaRPr lang="en-US" dirty="0"/>
          </a:p>
        </p:txBody>
      </p:sp>
      <p:pic>
        <p:nvPicPr>
          <p:cNvPr id="6" name="Content Placeholder 5" descr="st. petersburg.bmp"/>
          <p:cNvPicPr>
            <a:picLocks noGrp="1" noChangeAspect="1"/>
          </p:cNvPicPr>
          <p:nvPr>
            <p:ph sz="quarter" idx="1"/>
          </p:nvPr>
        </p:nvPicPr>
        <p:blipFill>
          <a:blip r:embed="rId3" cstate="print"/>
          <a:stretch>
            <a:fillRect/>
          </a:stretch>
        </p:blipFill>
        <p:spPr>
          <a:xfrm>
            <a:off x="457200" y="1676400"/>
            <a:ext cx="3626605" cy="3200400"/>
          </a:xfrm>
        </p:spPr>
      </p:pic>
      <p:pic>
        <p:nvPicPr>
          <p:cNvPr id="9" name="Picture 8" descr="the Bronze Horseman.jpg"/>
          <p:cNvPicPr>
            <a:picLocks noChangeAspect="1"/>
          </p:cNvPicPr>
          <p:nvPr/>
        </p:nvPicPr>
        <p:blipFill>
          <a:blip r:embed="rId4" cstate="print"/>
          <a:stretch>
            <a:fillRect/>
          </a:stretch>
        </p:blipFill>
        <p:spPr>
          <a:xfrm>
            <a:off x="5029200" y="2514600"/>
            <a:ext cx="3530600" cy="2356676"/>
          </a:xfrm>
          <a:prstGeom prst="rect">
            <a:avLst/>
          </a:prstGeom>
        </p:spPr>
      </p:pic>
      <p:sp>
        <p:nvSpPr>
          <p:cNvPr id="10" name="TextBox 9"/>
          <p:cNvSpPr txBox="1"/>
          <p:nvPr/>
        </p:nvSpPr>
        <p:spPr>
          <a:xfrm>
            <a:off x="5105400" y="1219200"/>
            <a:ext cx="3429000" cy="1107996"/>
          </a:xfrm>
          <a:prstGeom prst="rect">
            <a:avLst/>
          </a:prstGeom>
          <a:noFill/>
        </p:spPr>
        <p:txBody>
          <a:bodyPr wrap="square" rtlCol="0">
            <a:spAutoFit/>
          </a:bodyPr>
          <a:lstStyle/>
          <a:p>
            <a:pPr algn="ctr"/>
            <a:r>
              <a:rPr lang="en-US" b="1" dirty="0" smtClean="0"/>
              <a:t>“The Bronze Horseman”</a:t>
            </a:r>
          </a:p>
          <a:p>
            <a:pPr algn="ctr"/>
            <a:r>
              <a:rPr lang="en-US" sz="1200" dirty="0" smtClean="0"/>
              <a:t>A monument of Peter the Great, the Founder of St. Petersburg. It was built by order of Empress Catherine the Great as a tribute to her predecessor on the Russian throne.</a:t>
            </a:r>
            <a:endParaRPr lang="en-US" sz="1200" dirty="0"/>
          </a:p>
        </p:txBody>
      </p:sp>
      <p:sp>
        <p:nvSpPr>
          <p:cNvPr id="7" name="TextBox 6"/>
          <p:cNvSpPr txBox="1"/>
          <p:nvPr/>
        </p:nvSpPr>
        <p:spPr>
          <a:xfrm>
            <a:off x="609600" y="5105400"/>
            <a:ext cx="8153400" cy="1323439"/>
          </a:xfrm>
          <a:prstGeom prst="rect">
            <a:avLst/>
          </a:prstGeom>
          <a:noFill/>
        </p:spPr>
        <p:txBody>
          <a:bodyPr wrap="square" rtlCol="0">
            <a:spAutoFit/>
          </a:bodyPr>
          <a:lstStyle/>
          <a:p>
            <a:r>
              <a:rPr lang="en-US" sz="1600" dirty="0" smtClean="0"/>
              <a:t>From 1713 to 1728 and from 1732 to 1918, Saint Petersburg was the Imperial capital of Russia. In 1918 the central government bodies moved from Saint Petersburg (then named Petrograd) to Moscow</a:t>
            </a:r>
            <a:r>
              <a:rPr lang="en-US" sz="1600" dirty="0" smtClean="0"/>
              <a:t>. </a:t>
            </a:r>
            <a:r>
              <a:rPr lang="en-US" sz="1600" dirty="0" smtClean="0"/>
              <a:t>It is Russia's second largest city after Moscow with almost 5 million inhabitants</a:t>
            </a:r>
            <a:r>
              <a:rPr lang="en-US" sz="1600" dirty="0" smtClean="0"/>
              <a:t>. </a:t>
            </a:r>
            <a:r>
              <a:rPr lang="en-US" sz="1600" dirty="0" smtClean="0"/>
              <a:t>Saint Petersburg is a major European cultural center, and also an important Russian port on the Baltic Sea.</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Cuisine</a:t>
            </a:r>
            <a:endParaRPr lang="en-US" dirty="0"/>
          </a:p>
        </p:txBody>
      </p:sp>
      <p:pic>
        <p:nvPicPr>
          <p:cNvPr id="4" name="Content Placeholder 3" descr="okroshka (cold soup).jpg"/>
          <p:cNvPicPr>
            <a:picLocks noGrp="1" noChangeAspect="1"/>
          </p:cNvPicPr>
          <p:nvPr>
            <p:ph sz="quarter" idx="1"/>
          </p:nvPr>
        </p:nvPicPr>
        <p:blipFill>
          <a:blip r:embed="rId3" cstate="print"/>
          <a:stretch>
            <a:fillRect/>
          </a:stretch>
        </p:blipFill>
        <p:spPr>
          <a:xfrm>
            <a:off x="152400" y="1600200"/>
            <a:ext cx="2613025" cy="1964995"/>
          </a:xfrm>
        </p:spPr>
      </p:pic>
      <p:sp>
        <p:nvSpPr>
          <p:cNvPr id="7" name="TextBox 6"/>
          <p:cNvSpPr txBox="1"/>
          <p:nvPr/>
        </p:nvSpPr>
        <p:spPr>
          <a:xfrm>
            <a:off x="304800" y="3581400"/>
            <a:ext cx="2590800" cy="307777"/>
          </a:xfrm>
          <a:prstGeom prst="rect">
            <a:avLst/>
          </a:prstGeom>
          <a:noFill/>
        </p:spPr>
        <p:txBody>
          <a:bodyPr wrap="square" rtlCol="0">
            <a:spAutoFit/>
          </a:bodyPr>
          <a:lstStyle/>
          <a:p>
            <a:r>
              <a:rPr lang="en-US" sz="1400" dirty="0" err="1" smtClean="0"/>
              <a:t>Okroshka</a:t>
            </a:r>
            <a:r>
              <a:rPr lang="en-US" sz="1400" dirty="0" smtClean="0"/>
              <a:t>(cold soup)</a:t>
            </a:r>
            <a:endParaRPr lang="en-US" sz="1400" dirty="0"/>
          </a:p>
        </p:txBody>
      </p:sp>
      <p:pic>
        <p:nvPicPr>
          <p:cNvPr id="8" name="Picture 7" descr="shchi(hot soup).jpg"/>
          <p:cNvPicPr>
            <a:picLocks noChangeAspect="1"/>
          </p:cNvPicPr>
          <p:nvPr/>
        </p:nvPicPr>
        <p:blipFill>
          <a:blip r:embed="rId4" cstate="print"/>
          <a:stretch>
            <a:fillRect/>
          </a:stretch>
        </p:blipFill>
        <p:spPr>
          <a:xfrm>
            <a:off x="2895600" y="1600200"/>
            <a:ext cx="2667000" cy="2000250"/>
          </a:xfrm>
          <a:prstGeom prst="rect">
            <a:avLst/>
          </a:prstGeom>
        </p:spPr>
      </p:pic>
      <p:sp>
        <p:nvSpPr>
          <p:cNvPr id="9" name="TextBox 8"/>
          <p:cNvSpPr txBox="1"/>
          <p:nvPr/>
        </p:nvSpPr>
        <p:spPr>
          <a:xfrm>
            <a:off x="3429000" y="3581400"/>
            <a:ext cx="2286000" cy="307777"/>
          </a:xfrm>
          <a:prstGeom prst="rect">
            <a:avLst/>
          </a:prstGeom>
          <a:noFill/>
        </p:spPr>
        <p:txBody>
          <a:bodyPr wrap="square" rtlCol="0">
            <a:spAutoFit/>
          </a:bodyPr>
          <a:lstStyle/>
          <a:p>
            <a:r>
              <a:rPr lang="en-US" sz="1400" dirty="0" err="1" smtClean="0"/>
              <a:t>Shchi</a:t>
            </a:r>
            <a:r>
              <a:rPr lang="en-US" sz="1400" dirty="0" smtClean="0"/>
              <a:t>(hot soup)</a:t>
            </a:r>
            <a:endParaRPr lang="en-US" sz="1400" dirty="0"/>
          </a:p>
        </p:txBody>
      </p:sp>
      <p:pic>
        <p:nvPicPr>
          <p:cNvPr id="10" name="Picture 9" descr="Pelmeni(main dish.meat).jpg"/>
          <p:cNvPicPr>
            <a:picLocks noChangeAspect="1"/>
          </p:cNvPicPr>
          <p:nvPr/>
        </p:nvPicPr>
        <p:blipFill>
          <a:blip r:embed="rId5" cstate="print"/>
          <a:stretch>
            <a:fillRect/>
          </a:stretch>
        </p:blipFill>
        <p:spPr>
          <a:xfrm>
            <a:off x="6096000" y="1600200"/>
            <a:ext cx="2773680" cy="2057399"/>
          </a:xfrm>
          <a:prstGeom prst="rect">
            <a:avLst/>
          </a:prstGeom>
        </p:spPr>
      </p:pic>
      <p:sp>
        <p:nvSpPr>
          <p:cNvPr id="11" name="TextBox 10"/>
          <p:cNvSpPr txBox="1"/>
          <p:nvPr/>
        </p:nvSpPr>
        <p:spPr>
          <a:xfrm>
            <a:off x="6324600" y="3657600"/>
            <a:ext cx="2286000" cy="307777"/>
          </a:xfrm>
          <a:prstGeom prst="rect">
            <a:avLst/>
          </a:prstGeom>
          <a:noFill/>
        </p:spPr>
        <p:txBody>
          <a:bodyPr wrap="square" rtlCol="0">
            <a:spAutoFit/>
          </a:bodyPr>
          <a:lstStyle/>
          <a:p>
            <a:r>
              <a:rPr lang="en-US" sz="1400" dirty="0" err="1" smtClean="0"/>
              <a:t>Pelmeni</a:t>
            </a:r>
            <a:r>
              <a:rPr lang="en-US" sz="1400" dirty="0" smtClean="0"/>
              <a:t>(meat main dish)</a:t>
            </a:r>
            <a:endParaRPr lang="en-US" sz="1400" dirty="0"/>
          </a:p>
        </p:txBody>
      </p:sp>
      <p:pic>
        <p:nvPicPr>
          <p:cNvPr id="12" name="Picture 11" descr="Syrniki with Kissel(pies.pancakes).jpg"/>
          <p:cNvPicPr>
            <a:picLocks noChangeAspect="1"/>
          </p:cNvPicPr>
          <p:nvPr/>
        </p:nvPicPr>
        <p:blipFill>
          <a:blip r:embed="rId6" cstate="print"/>
          <a:stretch>
            <a:fillRect/>
          </a:stretch>
        </p:blipFill>
        <p:spPr>
          <a:xfrm>
            <a:off x="152400" y="4572000"/>
            <a:ext cx="2641600" cy="1981200"/>
          </a:xfrm>
          <a:prstGeom prst="rect">
            <a:avLst/>
          </a:prstGeom>
        </p:spPr>
      </p:pic>
      <p:sp>
        <p:nvSpPr>
          <p:cNvPr id="13" name="TextBox 12"/>
          <p:cNvSpPr txBox="1"/>
          <p:nvPr/>
        </p:nvSpPr>
        <p:spPr>
          <a:xfrm>
            <a:off x="152400" y="4114800"/>
            <a:ext cx="2438400" cy="523220"/>
          </a:xfrm>
          <a:prstGeom prst="rect">
            <a:avLst/>
          </a:prstGeom>
          <a:noFill/>
        </p:spPr>
        <p:txBody>
          <a:bodyPr wrap="square" rtlCol="0">
            <a:spAutoFit/>
          </a:bodyPr>
          <a:lstStyle/>
          <a:p>
            <a:r>
              <a:rPr lang="en-US" sz="1400" dirty="0" err="1" smtClean="0"/>
              <a:t>Syrniki</a:t>
            </a:r>
            <a:r>
              <a:rPr lang="en-US" sz="1400" dirty="0" smtClean="0"/>
              <a:t> with </a:t>
            </a:r>
            <a:r>
              <a:rPr lang="en-US" sz="1400" dirty="0" err="1" smtClean="0"/>
              <a:t>Kissel</a:t>
            </a:r>
            <a:r>
              <a:rPr lang="en-US" sz="1400" dirty="0" smtClean="0"/>
              <a:t>(pie/pancake type)</a:t>
            </a:r>
            <a:endParaRPr lang="en-US" sz="1400" dirty="0"/>
          </a:p>
        </p:txBody>
      </p:sp>
      <p:pic>
        <p:nvPicPr>
          <p:cNvPr id="14" name="Picture 13" descr="dressed herring.jpg"/>
          <p:cNvPicPr>
            <a:picLocks noChangeAspect="1"/>
          </p:cNvPicPr>
          <p:nvPr/>
        </p:nvPicPr>
        <p:blipFill>
          <a:blip r:embed="rId7" cstate="print"/>
          <a:stretch>
            <a:fillRect/>
          </a:stretch>
        </p:blipFill>
        <p:spPr>
          <a:xfrm>
            <a:off x="3048000" y="4572000"/>
            <a:ext cx="2667000" cy="2006600"/>
          </a:xfrm>
          <a:prstGeom prst="rect">
            <a:avLst/>
          </a:prstGeom>
        </p:spPr>
      </p:pic>
      <p:sp>
        <p:nvSpPr>
          <p:cNvPr id="15" name="TextBox 14"/>
          <p:cNvSpPr txBox="1"/>
          <p:nvPr/>
        </p:nvSpPr>
        <p:spPr>
          <a:xfrm>
            <a:off x="3048000" y="4191000"/>
            <a:ext cx="2514600" cy="307777"/>
          </a:xfrm>
          <a:prstGeom prst="rect">
            <a:avLst/>
          </a:prstGeom>
          <a:noFill/>
        </p:spPr>
        <p:txBody>
          <a:bodyPr wrap="square" rtlCol="0">
            <a:spAutoFit/>
          </a:bodyPr>
          <a:lstStyle/>
          <a:p>
            <a:r>
              <a:rPr lang="en-US" sz="1400" dirty="0" smtClean="0"/>
              <a:t>Dressed Herring (salad)</a:t>
            </a:r>
            <a:endParaRPr lang="en-US" sz="1400" dirty="0"/>
          </a:p>
        </p:txBody>
      </p:sp>
      <p:pic>
        <p:nvPicPr>
          <p:cNvPr id="16" name="Picture 15" descr="Kavass.jpg"/>
          <p:cNvPicPr>
            <a:picLocks noChangeAspect="1"/>
          </p:cNvPicPr>
          <p:nvPr/>
        </p:nvPicPr>
        <p:blipFill>
          <a:blip r:embed="rId8" cstate="print"/>
          <a:stretch>
            <a:fillRect/>
          </a:stretch>
        </p:blipFill>
        <p:spPr>
          <a:xfrm>
            <a:off x="6096000" y="4572000"/>
            <a:ext cx="2794000" cy="1981200"/>
          </a:xfrm>
          <a:prstGeom prst="rect">
            <a:avLst/>
          </a:prstGeom>
        </p:spPr>
      </p:pic>
      <p:sp>
        <p:nvSpPr>
          <p:cNvPr id="17" name="TextBox 16"/>
          <p:cNvSpPr txBox="1"/>
          <p:nvPr/>
        </p:nvSpPr>
        <p:spPr>
          <a:xfrm>
            <a:off x="6400800" y="4267200"/>
            <a:ext cx="2286000" cy="307777"/>
          </a:xfrm>
          <a:prstGeom prst="rect">
            <a:avLst/>
          </a:prstGeom>
          <a:noFill/>
        </p:spPr>
        <p:txBody>
          <a:bodyPr wrap="square" rtlCol="0">
            <a:spAutoFit/>
          </a:bodyPr>
          <a:lstStyle/>
          <a:p>
            <a:r>
              <a:rPr lang="en-US" sz="1400" dirty="0" err="1" smtClean="0"/>
              <a:t>Kavass</a:t>
            </a:r>
            <a:r>
              <a:rPr lang="en-US" sz="1400" dirty="0" smtClean="0"/>
              <a:t> (Non-alcoholic drink)</a:t>
            </a:r>
            <a:endParaRPr lang="en-US"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Russian Alphabet</a:t>
            </a:r>
            <a:endParaRPr lang="en-US" dirty="0"/>
          </a:p>
        </p:txBody>
      </p:sp>
      <p:pic>
        <p:nvPicPr>
          <p:cNvPr id="4" name="Content Placeholder 3" descr="alphabet.jpg"/>
          <p:cNvPicPr>
            <a:picLocks noGrp="1" noChangeAspect="1"/>
          </p:cNvPicPr>
          <p:nvPr>
            <p:ph sz="quarter" idx="1"/>
          </p:nvPr>
        </p:nvPicPr>
        <p:blipFill>
          <a:blip r:embed="rId3" cstate="print"/>
          <a:stretch>
            <a:fillRect/>
          </a:stretch>
        </p:blipFill>
        <p:spPr>
          <a:xfrm>
            <a:off x="457200" y="2133600"/>
            <a:ext cx="3200400" cy="3840480"/>
          </a:xfrm>
        </p:spPr>
      </p:pic>
      <p:sp>
        <p:nvSpPr>
          <p:cNvPr id="5" name="TextBox 4"/>
          <p:cNvSpPr txBox="1"/>
          <p:nvPr/>
        </p:nvSpPr>
        <p:spPr>
          <a:xfrm>
            <a:off x="4495800" y="2209800"/>
            <a:ext cx="3733800" cy="1754326"/>
          </a:xfrm>
          <a:prstGeom prst="rect">
            <a:avLst/>
          </a:prstGeom>
          <a:noFill/>
        </p:spPr>
        <p:txBody>
          <a:bodyPr wrap="square" rtlCol="0">
            <a:spAutoFit/>
          </a:bodyPr>
          <a:lstStyle/>
          <a:p>
            <a:r>
              <a:rPr lang="en-US" dirty="0" smtClean="0">
                <a:solidFill>
                  <a:srgbClr val="0070C0"/>
                </a:solidFill>
              </a:rPr>
              <a:t>The Russian Alphabet is </a:t>
            </a:r>
            <a:r>
              <a:rPr lang="en-US" dirty="0" smtClean="0">
                <a:solidFill>
                  <a:srgbClr val="0070C0"/>
                </a:solidFill>
              </a:rPr>
              <a:t>a form of the Cyrillic script, developed in the First </a:t>
            </a:r>
            <a:r>
              <a:rPr lang="en-US" dirty="0" smtClean="0">
                <a:solidFill>
                  <a:srgbClr val="0070C0"/>
                </a:solidFill>
              </a:rPr>
              <a:t>Bulgarian </a:t>
            </a:r>
            <a:r>
              <a:rPr lang="en-US" dirty="0" smtClean="0">
                <a:solidFill>
                  <a:srgbClr val="0070C0"/>
                </a:solidFill>
              </a:rPr>
              <a:t>Empire during the 10th century AD at the </a:t>
            </a:r>
            <a:r>
              <a:rPr lang="en-US" dirty="0" err="1" smtClean="0">
                <a:solidFill>
                  <a:srgbClr val="0070C0"/>
                </a:solidFill>
              </a:rPr>
              <a:t>Preslav</a:t>
            </a:r>
            <a:r>
              <a:rPr lang="en-US" dirty="0" smtClean="0">
                <a:solidFill>
                  <a:srgbClr val="0070C0"/>
                </a:solidFill>
              </a:rPr>
              <a:t> Literary School. The modern Russian alphabet consists of 33 letters.</a:t>
            </a:r>
            <a:endParaRPr lang="en-US" dirty="0">
              <a:solidFill>
                <a:srgbClr val="0070C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Currency</a:t>
            </a:r>
            <a:endParaRPr lang="en-US" dirty="0"/>
          </a:p>
        </p:txBody>
      </p:sp>
      <p:pic>
        <p:nvPicPr>
          <p:cNvPr id="4" name="Content Placeholder 3" descr="currency.jpg"/>
          <p:cNvPicPr>
            <a:picLocks noGrp="1" noChangeAspect="1"/>
          </p:cNvPicPr>
          <p:nvPr>
            <p:ph sz="quarter" idx="1"/>
          </p:nvPr>
        </p:nvPicPr>
        <p:blipFill>
          <a:blip r:embed="rId3" cstate="print"/>
          <a:stretch>
            <a:fillRect/>
          </a:stretch>
        </p:blipFill>
        <p:spPr>
          <a:xfrm>
            <a:off x="6553200" y="1828800"/>
            <a:ext cx="2133600" cy="4733483"/>
          </a:xfrm>
        </p:spPr>
      </p:pic>
      <p:sp>
        <p:nvSpPr>
          <p:cNvPr id="5" name="TextBox 4"/>
          <p:cNvSpPr txBox="1"/>
          <p:nvPr/>
        </p:nvSpPr>
        <p:spPr>
          <a:xfrm>
            <a:off x="381000" y="1905000"/>
            <a:ext cx="4267200" cy="3970318"/>
          </a:xfrm>
          <a:prstGeom prst="rect">
            <a:avLst/>
          </a:prstGeom>
          <a:noFill/>
        </p:spPr>
        <p:txBody>
          <a:bodyPr wrap="square" rtlCol="0">
            <a:spAutoFit/>
          </a:bodyPr>
          <a:lstStyle/>
          <a:p>
            <a:r>
              <a:rPr lang="en-US" dirty="0" smtClean="0"/>
              <a:t>~Called the Ruble</a:t>
            </a:r>
          </a:p>
          <a:p>
            <a:endParaRPr lang="en-US" dirty="0" smtClean="0"/>
          </a:p>
          <a:p>
            <a:r>
              <a:rPr lang="en-US" dirty="0" smtClean="0"/>
              <a:t>~ Russian ruble is one of the world's oldest </a:t>
            </a:r>
            <a:r>
              <a:rPr lang="en-US" dirty="0" smtClean="0"/>
              <a:t>currencies</a:t>
            </a:r>
          </a:p>
          <a:p>
            <a:endParaRPr lang="en-US" dirty="0" smtClean="0"/>
          </a:p>
          <a:p>
            <a:r>
              <a:rPr lang="en-US" dirty="0" smtClean="0"/>
              <a:t>~ During the czar rule Russian rubles were one of the worlds highly valued currencies as they were backed by serious stockpiles of gold</a:t>
            </a:r>
            <a:r>
              <a:rPr lang="en-US" dirty="0" smtClean="0"/>
              <a:t>.</a:t>
            </a:r>
          </a:p>
          <a:p>
            <a:endParaRPr lang="en-US" dirty="0" smtClean="0"/>
          </a:p>
          <a:p>
            <a:r>
              <a:rPr lang="en-US" dirty="0" smtClean="0"/>
              <a:t>BUT….</a:t>
            </a:r>
            <a:endParaRPr lang="en-US" dirty="0" smtClean="0"/>
          </a:p>
          <a:p>
            <a:r>
              <a:rPr lang="en-US" dirty="0" smtClean="0"/>
              <a:t>~ </a:t>
            </a:r>
            <a:r>
              <a:rPr lang="en-US" dirty="0" smtClean="0"/>
              <a:t>Over the past hundred years the value of the ruble has changed sharply.</a:t>
            </a:r>
          </a:p>
          <a:p>
            <a:endParaRPr lang="en-US" dirty="0"/>
          </a:p>
        </p:txBody>
      </p:sp>
      <p:pic>
        <p:nvPicPr>
          <p:cNvPr id="6" name="Picture 5" descr="1000rub.jpg"/>
          <p:cNvPicPr>
            <a:picLocks noChangeAspect="1"/>
          </p:cNvPicPr>
          <p:nvPr/>
        </p:nvPicPr>
        <p:blipFill>
          <a:blip r:embed="rId4" cstate="print"/>
          <a:stretch>
            <a:fillRect/>
          </a:stretch>
        </p:blipFill>
        <p:spPr>
          <a:xfrm>
            <a:off x="3124200" y="990600"/>
            <a:ext cx="2857500" cy="122872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President</a:t>
            </a:r>
            <a:endParaRPr lang="en-US" dirty="0"/>
          </a:p>
        </p:txBody>
      </p:sp>
      <p:pic>
        <p:nvPicPr>
          <p:cNvPr id="4" name="Content Placeholder 3" descr="Vladimir Putin.jpg"/>
          <p:cNvPicPr>
            <a:picLocks noGrp="1" noChangeAspect="1"/>
          </p:cNvPicPr>
          <p:nvPr>
            <p:ph sz="quarter" idx="1"/>
          </p:nvPr>
        </p:nvPicPr>
        <p:blipFill>
          <a:blip r:embed="rId3" cstate="print"/>
          <a:stretch>
            <a:fillRect/>
          </a:stretch>
        </p:blipFill>
        <p:spPr>
          <a:xfrm>
            <a:off x="1295400" y="2133600"/>
            <a:ext cx="2095500" cy="3213100"/>
          </a:xfrm>
        </p:spPr>
      </p:pic>
      <p:sp>
        <p:nvSpPr>
          <p:cNvPr id="5" name="TextBox 4"/>
          <p:cNvSpPr txBox="1"/>
          <p:nvPr/>
        </p:nvSpPr>
        <p:spPr>
          <a:xfrm>
            <a:off x="3886200" y="2209800"/>
            <a:ext cx="4419600" cy="1477328"/>
          </a:xfrm>
          <a:prstGeom prst="rect">
            <a:avLst/>
          </a:prstGeom>
          <a:noFill/>
        </p:spPr>
        <p:txBody>
          <a:bodyPr wrap="square" rtlCol="0">
            <a:spAutoFit/>
          </a:bodyPr>
          <a:lstStyle/>
          <a:p>
            <a:r>
              <a:rPr lang="en-US" dirty="0" smtClean="0"/>
              <a:t>~Since May 7, 2012</a:t>
            </a:r>
          </a:p>
          <a:p>
            <a:endParaRPr lang="en-US" dirty="0" smtClean="0"/>
          </a:p>
          <a:p>
            <a:r>
              <a:rPr lang="en-US" dirty="0" smtClean="0"/>
              <a:t>~Term Length: 6 years, renewable once</a:t>
            </a:r>
          </a:p>
          <a:p>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63</TotalTime>
  <Words>331</Words>
  <Application>Microsoft Office PowerPoint</Application>
  <PresentationFormat>On-screen Show (4:3)</PresentationFormat>
  <Paragraphs>48</Paragraphs>
  <Slides>8</Slides>
  <Notes>8</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~Russia~ </vt:lpstr>
      <vt:lpstr>Slide 2</vt:lpstr>
      <vt:lpstr>-Moscow (Russia’s capital)</vt:lpstr>
      <vt:lpstr>-St. Petersburg</vt:lpstr>
      <vt:lpstr>Russian Cuisine</vt:lpstr>
      <vt:lpstr>Russian Alphabet</vt:lpstr>
      <vt:lpstr>Currency</vt:lpstr>
      <vt:lpstr>Current President</vt:lpstr>
    </vt:vector>
  </TitlesOfParts>
  <Company>Hampton Township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 </dc:title>
  <dc:creator>EHL001</dc:creator>
  <cp:lastModifiedBy>EHL001</cp:lastModifiedBy>
  <cp:revision>7</cp:revision>
  <dcterms:created xsi:type="dcterms:W3CDTF">2012-06-05T18:18:45Z</dcterms:created>
  <dcterms:modified xsi:type="dcterms:W3CDTF">2012-06-07T14:57:39Z</dcterms:modified>
</cp:coreProperties>
</file>